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73" r:id="rId12"/>
    <p:sldId id="265" r:id="rId13"/>
    <p:sldId id="266"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580"/>
  </p:normalViewPr>
  <p:slideViewPr>
    <p:cSldViewPr snapToGrid="0" snapToObjects="1">
      <p:cViewPr varScale="1">
        <p:scale>
          <a:sx n="120" d="100"/>
          <a:sy n="120" d="100"/>
        </p:scale>
        <p:origin x="200"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3"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4"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5"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49" name="Picture 48"/>
          <p:cNvPicPr/>
          <p:nvPr/>
        </p:nvPicPr>
        <p:blipFill>
          <a:blip r:embed="rId2"/>
          <a:stretch/>
        </p:blipFill>
        <p:spPr>
          <a:xfrm>
            <a:off x="1984680" y="1143000"/>
            <a:ext cx="4567680" cy="3644640"/>
          </a:xfrm>
          <a:prstGeom prst="rect">
            <a:avLst/>
          </a:prstGeom>
          <a:ln>
            <a:noFill/>
          </a:ln>
        </p:spPr>
      </p:pic>
      <p:pic>
        <p:nvPicPr>
          <p:cNvPr id="50" name="Picture 49"/>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7"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2"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6"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7"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8"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1"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4"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98" name="Picture 97"/>
          <p:cNvPicPr/>
          <p:nvPr/>
        </p:nvPicPr>
        <p:blipFill>
          <a:blip r:embed="rId2"/>
          <a:stretch/>
        </p:blipFill>
        <p:spPr>
          <a:xfrm>
            <a:off x="1984680" y="1143000"/>
            <a:ext cx="4567680" cy="3644640"/>
          </a:xfrm>
          <a:prstGeom prst="rect">
            <a:avLst/>
          </a:prstGeom>
          <a:ln>
            <a:noFill/>
          </a:ln>
        </p:spPr>
      </p:pic>
      <p:pic>
        <p:nvPicPr>
          <p:cNvPr id="99" name="Picture 98"/>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7"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18"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2"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3"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4"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6"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7"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333E5E28-1A8A-4C4A-A3CC-B357EEFB2EB3}"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8"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9"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10"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11" name="Shape 17"/>
          <p:cNvPicPr/>
          <p:nvPr/>
        </p:nvPicPr>
        <p:blipFill>
          <a:blip r:embed="rId14"/>
          <a:stretch/>
        </p:blipFill>
        <p:spPr>
          <a:xfrm>
            <a:off x="0" y="1440"/>
            <a:ext cx="9143640" cy="6857640"/>
          </a:xfrm>
          <a:prstGeom prst="rect">
            <a:avLst/>
          </a:prstGeom>
          <a:ln>
            <a:noFill/>
          </a:ln>
        </p:spPr>
      </p:pic>
      <p:sp>
        <p:nvSpPr>
          <p:cNvPr id="12" name="PlaceHolder 12"/>
          <p:cNvSpPr>
            <a:spLocks noGrp="1"/>
          </p:cNvSpPr>
          <p:nvPr>
            <p:ph type="title"/>
          </p:nvPr>
        </p:nvSpPr>
        <p:spPr>
          <a:xfrm>
            <a:off x="1143000" y="1122480"/>
            <a:ext cx="6857640" cy="2387160"/>
          </a:xfrm>
          <a:prstGeom prst="rect">
            <a:avLst/>
          </a:prstGeom>
        </p:spPr>
        <p:txBody>
          <a:bodyPr tIns="91440" bIns="91440" anchor="b"/>
          <a:lstStyle/>
          <a:p>
            <a:endParaRPr lang="en-US" sz="1400" b="0" strike="noStrike" spc="-1">
              <a:solidFill>
                <a:srgbClr val="000000"/>
              </a:solidFill>
              <a:uFill>
                <a:solidFill>
                  <a:srgbClr val="FFFFFF"/>
                </a:solidFill>
              </a:uFill>
              <a:latin typeface="Arial"/>
            </a:endParaRPr>
          </a:p>
        </p:txBody>
      </p:sp>
      <p:sp>
        <p:nvSpPr>
          <p:cNvPr id="13" name="PlaceHolder 13"/>
          <p:cNvSpPr>
            <a:spLocks noGrp="1"/>
          </p:cNvSpPr>
          <p:nvPr>
            <p:ph type="dt"/>
          </p:nvPr>
        </p:nvSpPr>
        <p:spPr>
          <a:xfrm>
            <a:off x="628560" y="6356520"/>
            <a:ext cx="2057040" cy="364680"/>
          </a:xfrm>
          <a:prstGeom prst="rect">
            <a:avLst/>
          </a:prstGeom>
        </p:spPr>
        <p:txBody>
          <a:bodyPr tIns="91440" bIns="91440"/>
          <a:lstStyle/>
          <a:p>
            <a:endParaRPr lang="en-US" sz="2400" b="0" strike="noStrike" spc="-1">
              <a:solidFill>
                <a:srgbClr val="000000"/>
              </a:solidFill>
              <a:uFill>
                <a:solidFill>
                  <a:srgbClr val="FFFFFF"/>
                </a:solidFill>
              </a:uFill>
              <a:latin typeface="Times New Roman"/>
            </a:endParaRPr>
          </a:p>
        </p:txBody>
      </p:sp>
      <p:sp>
        <p:nvSpPr>
          <p:cNvPr id="14" name="PlaceHolder 14"/>
          <p:cNvSpPr>
            <a:spLocks noGrp="1"/>
          </p:cNvSpPr>
          <p:nvPr>
            <p:ph type="ftr"/>
          </p:nvPr>
        </p:nvSpPr>
        <p:spPr>
          <a:xfrm>
            <a:off x="3029040" y="6356520"/>
            <a:ext cx="3085560" cy="364680"/>
          </a:xfrm>
          <a:prstGeom prst="rect">
            <a:avLst/>
          </a:prstGeom>
        </p:spPr>
        <p:txBody>
          <a:bodyPr tIns="91440" bIns="91440"/>
          <a:lstStyle/>
          <a:p>
            <a:pPr>
              <a:lnSpc>
                <a:spcPct val="100000"/>
              </a:lnSpc>
            </a:pPr>
            <a:r>
              <a:rPr lang="en-US" sz="1800" b="0" strike="noStrike" spc="-1">
                <a:solidFill>
                  <a:srgbClr val="000000"/>
                </a:solidFill>
                <a:uFill>
                  <a:solidFill>
                    <a:srgbClr val="FFFFFF"/>
                  </a:solidFill>
                </a:uFill>
                <a:latin typeface="Lucida Sans"/>
                <a:ea typeface="Lucida Sans"/>
              </a:rPr>
              <a:t>Tiles and Non-Relational Models</a:t>
            </a:r>
            <a:endParaRPr lang="en-US" sz="1400" b="0" strike="noStrike" spc="-1">
              <a:solidFill>
                <a:srgbClr val="000000"/>
              </a:solidFill>
              <a:uFill>
                <a:solidFill>
                  <a:srgbClr val="FFFFFF"/>
                </a:solidFill>
              </a:uFill>
              <a:latin typeface="Times New Roman"/>
            </a:endParaRPr>
          </a:p>
        </p:txBody>
      </p:sp>
      <p:sp>
        <p:nvSpPr>
          <p:cNvPr id="15" name="PlaceHolder 15"/>
          <p:cNvSpPr>
            <a:spLocks noGrp="1"/>
          </p:cNvSpPr>
          <p:nvPr>
            <p:ph type="sldNum"/>
          </p:nvPr>
        </p:nvSpPr>
        <p:spPr>
          <a:xfrm>
            <a:off x="6458040" y="6356520"/>
            <a:ext cx="2057040" cy="364680"/>
          </a:xfrm>
          <a:prstGeom prst="rect">
            <a:avLst/>
          </a:prstGeom>
        </p:spPr>
        <p:txBody>
          <a:bodyPr/>
          <a:lstStyle/>
          <a:p>
            <a:pPr>
              <a:lnSpc>
                <a:spcPct val="100000"/>
              </a:lnSpc>
            </a:pPr>
            <a:fld id="{B6771305-D948-45F3-9A9A-A5C7BF67C0E6}" type="slidenum">
              <a:rPr lang="en-US" sz="1800" b="0" strike="noStrike" spc="-1">
                <a:solidFill>
                  <a:srgbClr val="000000"/>
                </a:solidFill>
                <a:uFill>
                  <a:solidFill>
                    <a:srgbClr val="FFFFFF"/>
                  </a:solidFill>
                </a:uFill>
                <a:latin typeface="Lucida Sans"/>
                <a:ea typeface="Lucida Sans"/>
              </a:rPr>
              <a:t>‹#›</a:t>
            </a:fld>
            <a:endParaRPr lang="en-US" sz="1400" b="0" strike="noStrike" spc="-1">
              <a:solidFill>
                <a:srgbClr val="000000"/>
              </a:solidFill>
              <a:uFill>
                <a:solidFill>
                  <a:srgbClr val="FFFFFF"/>
                </a:solidFill>
              </a:uFill>
              <a:latin typeface="Times New Roman"/>
            </a:endParaRPr>
          </a:p>
        </p:txBody>
      </p:sp>
      <p:sp>
        <p:nvSpPr>
          <p:cNvPr id="16" name="PlaceHolder 16"/>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2"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3"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4"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5"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6"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7"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8"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A98F1CFB-E33B-42C6-B9ED-379E5F69254A}"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59"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60"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61"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62" name="Shape 17"/>
          <p:cNvPicPr/>
          <p:nvPr/>
        </p:nvPicPr>
        <p:blipFill>
          <a:blip r:embed="rId14"/>
          <a:stretch/>
        </p:blipFill>
        <p:spPr>
          <a:xfrm>
            <a:off x="0" y="1440"/>
            <a:ext cx="9143640" cy="6857640"/>
          </a:xfrm>
          <a:prstGeom prst="rect">
            <a:avLst/>
          </a:prstGeom>
          <a:ln>
            <a:noFill/>
          </a:ln>
        </p:spPr>
      </p:pic>
      <p:sp>
        <p:nvSpPr>
          <p:cNvPr id="63" name="PlaceHolder 12"/>
          <p:cNvSpPr>
            <a:spLocks noGrp="1"/>
          </p:cNvSpPr>
          <p:nvPr>
            <p:ph type="body"/>
          </p:nvPr>
        </p:nvSpPr>
        <p:spPr>
          <a:xfrm>
            <a:off x="0" y="1143000"/>
            <a:ext cx="8537040" cy="3644640"/>
          </a:xfrm>
          <a:prstGeom prst="rect">
            <a:avLst/>
          </a:prstGeom>
        </p:spPr>
        <p:txBody>
          <a:bodyPr tIns="91440" bIns="91440"/>
          <a:lstStyle/>
          <a:p>
            <a:pPr marL="432000" indent="-324000">
              <a:buClr>
                <a:srgbClr val="000000"/>
              </a:buClr>
              <a:buSzPct val="45000"/>
              <a:buFont typeface="Wingdings" charset="2"/>
              <a:buChar char=""/>
            </a:pPr>
            <a:r>
              <a:rPr lang="en-US" sz="135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35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35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35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Seventh Outline Level</a:t>
            </a:r>
          </a:p>
        </p:txBody>
      </p:sp>
      <p:sp>
        <p:nvSpPr>
          <p:cNvPr id="64" name="PlaceHolder 13"/>
          <p:cNvSpPr>
            <a:spLocks noGrp="1"/>
          </p:cNvSpPr>
          <p:nvPr>
            <p:ph type="title"/>
          </p:nvPr>
        </p:nvSpPr>
        <p:spPr>
          <a:xfrm>
            <a:off x="0" y="685800"/>
            <a:ext cx="8605440" cy="456840"/>
          </a:xfrm>
          <a:prstGeom prst="rect">
            <a:avLst/>
          </a:prstGeom>
        </p:spPr>
        <p:txBody>
          <a:bodyPr tIns="91440" bIns="91440"/>
          <a:lstStyle/>
          <a:p>
            <a:endParaRPr lang="en-US" sz="1400" b="0" strike="noStrike" spc="-1">
              <a:solidFill>
                <a:srgbClr val="000000"/>
              </a:solidFill>
              <a:uFill>
                <a:solidFill>
                  <a:srgbClr val="FFFFFF"/>
                </a:solidFill>
              </a:uFill>
              <a:latin typeface="Arial"/>
            </a:endParaRPr>
          </a:p>
        </p:txBody>
      </p:sp>
      <p:sp>
        <p:nvSpPr>
          <p:cNvPr id="65" name="PlaceHolder 14"/>
          <p:cNvSpPr>
            <a:spLocks noGrp="1"/>
          </p:cNvSpPr>
          <p:nvPr>
            <p:ph type="sldNum"/>
          </p:nvPr>
        </p:nvSpPr>
        <p:spPr>
          <a:xfrm>
            <a:off x="8556840" y="6333120"/>
            <a:ext cx="548280" cy="524520"/>
          </a:xfrm>
          <a:prstGeom prst="rect">
            <a:avLst/>
          </a:prstGeom>
        </p:spPr>
        <p:txBody>
          <a:bodyPr tIns="91440" bIns="91440" anchor="ctr"/>
          <a:lstStyle/>
          <a:p>
            <a:pPr>
              <a:lnSpc>
                <a:spcPct val="100000"/>
              </a:lnSpc>
            </a:pPr>
            <a:fld id="{C5DD79ED-637E-4496-965F-B0434B1F0503}" type="slidenum">
              <a:rPr lang="en-US" sz="1400" b="0" strike="noStrike" spc="-1">
                <a:solidFill>
                  <a:srgbClr val="000000"/>
                </a:solidFill>
                <a:uFill>
                  <a:solidFill>
                    <a:srgbClr val="FFFFFF"/>
                  </a:solidFill>
                </a:uFill>
                <a:latin typeface="Rambla"/>
                <a:ea typeface="Rambla"/>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tiff"/><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0" name="TextShape 1"/>
          <p:cNvSpPr txBox="1"/>
          <p:nvPr/>
        </p:nvSpPr>
        <p:spPr>
          <a:xfrm>
            <a:off x="1143000" y="1909800"/>
            <a:ext cx="6857640" cy="959400"/>
          </a:xfrm>
          <a:prstGeom prst="rect">
            <a:avLst/>
          </a:prstGeom>
          <a:noFill/>
          <a:ln>
            <a:noFill/>
          </a:ln>
        </p:spPr>
        <p:txBody>
          <a:bodyPr anchor="b"/>
          <a:lstStyle/>
          <a:p>
            <a:pPr>
              <a:lnSpc>
                <a:spcPct val="120000"/>
              </a:lnSpc>
            </a:pPr>
            <a:r>
              <a:rPr lang="en-US" sz="3200" b="0" strike="noStrike" spc="-1">
                <a:solidFill>
                  <a:srgbClr val="000000"/>
                </a:solidFill>
                <a:uFill>
                  <a:solidFill>
                    <a:srgbClr val="FFFFFF"/>
                  </a:solidFill>
                </a:uFill>
                <a:latin typeface="Arial"/>
                <a:ea typeface="Arial"/>
              </a:rPr>
              <a:t>Tiles and Non-Relational Models</a:t>
            </a:r>
            <a:endParaRPr lang="en-US" sz="1400" b="0" strike="noStrike" spc="-1">
              <a:solidFill>
                <a:srgbClr val="000000"/>
              </a:solidFill>
              <a:uFill>
                <a:solidFill>
                  <a:srgbClr val="FFFFFF"/>
                </a:solidFill>
              </a:uFill>
              <a:latin typeface="Arial"/>
            </a:endParaRPr>
          </a:p>
        </p:txBody>
      </p:sp>
      <p:sp>
        <p:nvSpPr>
          <p:cNvPr id="101" name="TextShape 2"/>
          <p:cNvSpPr txBox="1"/>
          <p:nvPr/>
        </p:nvSpPr>
        <p:spPr>
          <a:xfrm>
            <a:off x="1143000" y="3114000"/>
            <a:ext cx="6857640" cy="1655280"/>
          </a:xfrm>
          <a:prstGeom prst="rect">
            <a:avLst/>
          </a:prstGeom>
          <a:noFill/>
          <a:ln>
            <a:noFill/>
          </a:ln>
        </p:spPr>
        <p:txBody>
          <a:bodyPr/>
          <a:lstStyle/>
          <a:p>
            <a:pPr algn="r">
              <a:lnSpc>
                <a:spcPct val="100000"/>
              </a:lnSpc>
            </a:pPr>
            <a:r>
              <a:rPr lang="en-US" sz="1800" b="0" strike="noStrike" spc="-1">
                <a:solidFill>
                  <a:srgbClr val="000000"/>
                </a:solidFill>
                <a:uFill>
                  <a:solidFill>
                    <a:srgbClr val="FFFFFF"/>
                  </a:solidFill>
                </a:uFill>
                <a:latin typeface="Arial"/>
                <a:ea typeface="Arial"/>
              </a:rPr>
              <a:t>Shreeraksha Achutha</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Taranpreet Kaur</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Madhuri Nagaraj Hebbale</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Sindhuja Madabushi</a:t>
            </a:r>
            <a:endParaRPr lang="en-US" sz="3200" b="0" strike="noStrike" spc="-1">
              <a:solidFill>
                <a:srgbClr val="000000"/>
              </a:solidFill>
              <a:uFill>
                <a:solidFill>
                  <a:srgbClr val="FFFFFF"/>
                </a:solidFill>
              </a:uFill>
              <a:latin typeface="Arial"/>
            </a:endParaRPr>
          </a:p>
          <a:p>
            <a:pPr algn="r">
              <a:lnSpc>
                <a:spcPct val="100000"/>
              </a:lnSpc>
            </a:pP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Supervisor: Gabriel Campero</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May 2</a:t>
            </a:r>
            <a:r>
              <a:rPr lang="en-US" sz="1800" b="0" strike="noStrike" spc="-1" baseline="30000">
                <a:solidFill>
                  <a:srgbClr val="000000"/>
                </a:solidFill>
                <a:uFill>
                  <a:solidFill>
                    <a:srgbClr val="FFFFFF"/>
                  </a:solidFill>
                </a:uFill>
                <a:latin typeface="Arial"/>
                <a:ea typeface="Arial"/>
              </a:rPr>
              <a:t>nd</a:t>
            </a:r>
            <a:r>
              <a:rPr lang="en-US" sz="1800" b="0" strike="noStrike" spc="-1">
                <a:solidFill>
                  <a:srgbClr val="000000"/>
                </a:solidFill>
                <a:uFill>
                  <a:solidFill>
                    <a:srgbClr val="FFFFFF"/>
                  </a:solidFill>
                </a:uFill>
                <a:latin typeface="Arial"/>
                <a:ea typeface="Arial"/>
              </a:rPr>
              <a:t>, 2017</a:t>
            </a: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8" y="1010652"/>
            <a:ext cx="8461061" cy="131987"/>
          </a:xfrm>
        </p:spPr>
        <p:txBody>
          <a:bodyPr/>
          <a:lstStyle/>
          <a:p>
            <a:r>
              <a:rPr lang="en-US" sz="2400" b="1" spc="-1" dirty="0">
                <a:solidFill>
                  <a:srgbClr val="000000"/>
                </a:solidFill>
                <a:uFill>
                  <a:solidFill>
                    <a:srgbClr val="FFFFFF"/>
                  </a:solidFill>
                </a:uFill>
                <a:ea typeface="Arial"/>
              </a:rPr>
              <a:t>Types of Non-Relational Databases</a:t>
            </a:r>
            <a:r>
              <a:rPr lang="en-US" sz="2400" spc="-1" dirty="0">
                <a:solidFill>
                  <a:srgbClr val="000000"/>
                </a:solidFill>
                <a:uFill>
                  <a:solidFill>
                    <a:srgbClr val="FFFFFF"/>
                  </a:solidFill>
                </a:uFill>
              </a:rPr>
              <a:t/>
            </a:r>
            <a:br>
              <a:rPr lang="en-US" sz="2400" spc="-1" dirty="0">
                <a:solidFill>
                  <a:srgbClr val="000000"/>
                </a:solidFill>
                <a:uFill>
                  <a:solidFill>
                    <a:srgbClr val="FFFFFF"/>
                  </a:solidFill>
                </a:uFill>
              </a:rPr>
            </a:br>
            <a:endParaRPr lang="en-US" sz="2400" dirty="0"/>
          </a:p>
        </p:txBody>
      </p:sp>
      <p:sp>
        <p:nvSpPr>
          <p:cNvPr id="3" name="Subtitle 2"/>
          <p:cNvSpPr>
            <a:spLocks noGrp="1"/>
          </p:cNvSpPr>
          <p:nvPr>
            <p:ph type="subTitle"/>
          </p:nvPr>
        </p:nvSpPr>
        <p:spPr>
          <a:xfrm>
            <a:off x="144378" y="1275347"/>
            <a:ext cx="7971556" cy="2706177"/>
          </a:xfrm>
        </p:spPr>
        <p:txBody>
          <a:bodyPr/>
          <a:lstStyle/>
          <a:p>
            <a:pPr marL="0" indent="0">
              <a:lnSpc>
                <a:spcPct val="100000"/>
              </a:lnSpc>
              <a:buNone/>
            </a:pPr>
            <a:r>
              <a:rPr lang="en-US" sz="1800" b="1" spc="-1" dirty="0" smtClean="0">
                <a:solidFill>
                  <a:srgbClr val="000000"/>
                </a:solidFill>
                <a:uFill>
                  <a:solidFill>
                    <a:srgbClr val="FFFFFF"/>
                  </a:solidFill>
                </a:uFill>
                <a:ea typeface="Arial"/>
              </a:rPr>
              <a:t>Extensible </a:t>
            </a:r>
            <a:r>
              <a:rPr lang="en-US" sz="1800" b="1" spc="-1" dirty="0">
                <a:solidFill>
                  <a:srgbClr val="000000"/>
                </a:solidFill>
                <a:uFill>
                  <a:solidFill>
                    <a:srgbClr val="FFFFFF"/>
                  </a:solidFill>
                </a:uFill>
                <a:ea typeface="Arial"/>
              </a:rPr>
              <a:t>Record Stores: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This system stores tables of extensible records that can be partitioned across multiple nodes.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Hybrid between tuple in relational DB and document in document store.</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err="1">
                <a:solidFill>
                  <a:srgbClr val="000000"/>
                </a:solidFill>
                <a:uFill>
                  <a:solidFill>
                    <a:srgbClr val="FFFFFF"/>
                  </a:solidFill>
                </a:uFill>
                <a:ea typeface="Arial"/>
              </a:rPr>
              <a:t>Eg</a:t>
            </a:r>
            <a:r>
              <a:rPr lang="en-US" sz="1800" spc="-1" dirty="0">
                <a:solidFill>
                  <a:srgbClr val="000000"/>
                </a:solidFill>
                <a:uFill>
                  <a:solidFill>
                    <a:srgbClr val="FFFFFF"/>
                  </a:solidFill>
                </a:uFill>
                <a:ea typeface="Arial"/>
              </a:rPr>
              <a:t>. Amazon </a:t>
            </a:r>
            <a:r>
              <a:rPr lang="en-US" sz="1800" spc="-1" dirty="0" err="1">
                <a:solidFill>
                  <a:srgbClr val="000000"/>
                </a:solidFill>
                <a:uFill>
                  <a:solidFill>
                    <a:srgbClr val="FFFFFF"/>
                  </a:solidFill>
                </a:uFill>
                <a:ea typeface="Arial"/>
              </a:rPr>
              <a:t>DynamoDB</a:t>
            </a:r>
            <a:r>
              <a:rPr lang="en-US" sz="1800" spc="-1" dirty="0">
                <a:solidFill>
                  <a:srgbClr val="000000"/>
                </a:solidFill>
                <a:uFill>
                  <a:solidFill>
                    <a:srgbClr val="FFFFFF"/>
                  </a:solidFill>
                </a:uFill>
                <a:ea typeface="Arial"/>
              </a:rPr>
              <a:t>, Google </a:t>
            </a:r>
            <a:r>
              <a:rPr lang="en-US" sz="1800" spc="-1" dirty="0" err="1">
                <a:solidFill>
                  <a:srgbClr val="000000"/>
                </a:solidFill>
                <a:uFill>
                  <a:solidFill>
                    <a:srgbClr val="FFFFFF"/>
                  </a:solidFill>
                </a:uFill>
                <a:ea typeface="Arial"/>
              </a:rPr>
              <a:t>BigTable</a:t>
            </a:r>
            <a:r>
              <a:rPr lang="en-US" sz="1800" spc="-1" dirty="0">
                <a:solidFill>
                  <a:srgbClr val="000000"/>
                </a:solidFill>
                <a:uFill>
                  <a:solidFill>
                    <a:srgbClr val="FFFFFF"/>
                  </a:solidFill>
                </a:uFill>
                <a:ea typeface="Arial"/>
              </a:rPr>
              <a:t>, Apache Cassandra</a:t>
            </a:r>
            <a:endParaRPr lang="en-US" sz="1800" spc="-1" dirty="0">
              <a:solidFill>
                <a:srgbClr val="000000"/>
              </a:solidFill>
              <a:uFill>
                <a:solidFill>
                  <a:srgbClr val="FFFFFF"/>
                </a:solidFill>
              </a:uFill>
            </a:endParaRPr>
          </a:p>
          <a:p>
            <a:endParaRPr lang="en-US" dirty="0"/>
          </a:p>
        </p:txBody>
      </p:sp>
      <p:pic>
        <p:nvPicPr>
          <p:cNvPr id="4" name="Picture 3"/>
          <p:cNvPicPr>
            <a:picLocks noChangeAspect="1"/>
          </p:cNvPicPr>
          <p:nvPr/>
        </p:nvPicPr>
        <p:blipFill>
          <a:blip r:embed="rId2"/>
          <a:stretch>
            <a:fillRect/>
          </a:stretch>
        </p:blipFill>
        <p:spPr>
          <a:xfrm>
            <a:off x="144378" y="3729382"/>
            <a:ext cx="8758990" cy="2262753"/>
          </a:xfrm>
          <a:prstGeom prst="rect">
            <a:avLst/>
          </a:prstGeom>
        </p:spPr>
      </p:pic>
      <p:sp>
        <p:nvSpPr>
          <p:cNvPr id="5" name="TextBox 4"/>
          <p:cNvSpPr txBox="1"/>
          <p:nvPr/>
        </p:nvSpPr>
        <p:spPr>
          <a:xfrm>
            <a:off x="372978" y="5992135"/>
            <a:ext cx="4762842" cy="230832"/>
          </a:xfrm>
          <a:prstGeom prst="rect">
            <a:avLst/>
          </a:prstGeom>
          <a:noFill/>
        </p:spPr>
        <p:txBody>
          <a:bodyPr wrap="none" rtlCol="0">
            <a:spAutoFit/>
          </a:bodyPr>
          <a:lstStyle/>
          <a:p>
            <a:r>
              <a:rPr lang="en-US" sz="900" dirty="0" smtClean="0"/>
              <a:t>http://</a:t>
            </a:r>
            <a:r>
              <a:rPr lang="en-US" sz="900" dirty="0" err="1" smtClean="0"/>
              <a:t>www.ebaytechblog.com</a:t>
            </a:r>
            <a:r>
              <a:rPr lang="en-US" sz="900" dirty="0" smtClean="0"/>
              <a:t>/2012/07/16/cassandra-data-modeling-best-practices-part-1/</a:t>
            </a:r>
            <a:endParaRPr lang="en-US" sz="900" dirty="0"/>
          </a:p>
        </p:txBody>
      </p:sp>
    </p:spTree>
    <p:extLst>
      <p:ext uri="{BB962C8B-B14F-4D97-AF65-F5344CB8AC3E}">
        <p14:creationId xmlns:p14="http://schemas.microsoft.com/office/powerpoint/2010/main" val="30935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8484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Tile Based Architectures for Data layout</a:t>
            </a:r>
            <a:endParaRPr lang="en-US" sz="1400" b="0" strike="noStrike" spc="-1">
              <a:solidFill>
                <a:srgbClr val="000000"/>
              </a:solidFill>
              <a:uFill>
                <a:solidFill>
                  <a:srgbClr val="FFFFFF"/>
                </a:solidFill>
              </a:uFill>
              <a:latin typeface="Arial"/>
            </a:endParaRPr>
          </a:p>
        </p:txBody>
      </p:sp>
      <p:sp>
        <p:nvSpPr>
          <p:cNvPr id="128" name="TextShape 2"/>
          <p:cNvSpPr txBox="1"/>
          <p:nvPr/>
        </p:nvSpPr>
        <p:spPr>
          <a:xfrm>
            <a:off x="-1" y="1142999"/>
            <a:ext cx="6497053" cy="5606717"/>
          </a:xfrm>
          <a:prstGeom prst="rect">
            <a:avLst/>
          </a:prstGeom>
          <a:noFill/>
          <a:ln>
            <a:noFill/>
          </a:ln>
        </p:spPr>
        <p:txBody>
          <a:bodyPr tIns="91440" bIns="91440"/>
          <a:lstStyle/>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Tile based architecture is FSM (flexible storage model) oriented DBMS architecture </a:t>
            </a:r>
            <a:r>
              <a:rPr lang="en-US" sz="2000" b="0" strike="noStrike" spc="-1" dirty="0" smtClean="0">
                <a:solidFill>
                  <a:srgbClr val="000000"/>
                </a:solidFill>
                <a:uFill>
                  <a:solidFill>
                    <a:srgbClr val="FFFFFF"/>
                  </a:solidFill>
                </a:uFill>
                <a:latin typeface="Arial"/>
                <a:ea typeface="Rambla"/>
              </a:rPr>
              <a:t>(expectations </a:t>
            </a:r>
            <a:r>
              <a:rPr lang="en-US" sz="2000" b="0" strike="noStrike" spc="-1" dirty="0">
                <a:solidFill>
                  <a:srgbClr val="000000"/>
                </a:solidFill>
                <a:uFill>
                  <a:solidFill>
                    <a:srgbClr val="FFFFFF"/>
                  </a:solidFill>
                </a:uFill>
                <a:latin typeface="Arial"/>
                <a:ea typeface="Rambla"/>
              </a:rPr>
              <a:t>of OLTP + OLAP in same database)</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FSM is a storage model that uses the benefits of NSM(n-</a:t>
            </a:r>
            <a:r>
              <a:rPr lang="en-US" sz="2000" b="0" strike="noStrike" spc="-1" dirty="0" err="1">
                <a:solidFill>
                  <a:srgbClr val="000000"/>
                </a:solidFill>
                <a:uFill>
                  <a:solidFill>
                    <a:srgbClr val="FFFFFF"/>
                  </a:solidFill>
                </a:uFill>
                <a:latin typeface="Arial"/>
                <a:ea typeface="Rambla"/>
              </a:rPr>
              <a:t>ary</a:t>
            </a:r>
            <a:r>
              <a:rPr lang="en-US" sz="2000" b="0" strike="noStrike" spc="-1" dirty="0">
                <a:solidFill>
                  <a:srgbClr val="000000"/>
                </a:solidFill>
                <a:uFill>
                  <a:solidFill>
                    <a:srgbClr val="FFFFFF"/>
                  </a:solidFill>
                </a:uFill>
                <a:latin typeface="Arial"/>
                <a:ea typeface="Rambla"/>
              </a:rPr>
              <a:t> storage model) and DSM(Decomposition storage model)</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A tile is akin to a vertical or horizontal segment of a table.</a:t>
            </a:r>
            <a:endParaRPr lang="en-US" sz="14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a:solidFill>
                  <a:srgbClr val="000000"/>
                </a:solidFill>
                <a:uFill>
                  <a:solidFill>
                    <a:srgbClr val="FFFFFF"/>
                  </a:solidFill>
                </a:uFill>
                <a:latin typeface="Arial"/>
                <a:ea typeface="Rambla"/>
              </a:rPr>
              <a:t>Logical tile:</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Is an abstraction for the query engine (where all the primitive operations act over logical tiles).</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Hides the way that the data is stored (represents a physical tile, or a set of them).</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Performance benefits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6617672" y="829819"/>
            <a:ext cx="2286000" cy="2755900"/>
          </a:xfrm>
          <a:prstGeom prst="rect">
            <a:avLst/>
          </a:prstGeom>
        </p:spPr>
      </p:pic>
      <p:pic>
        <p:nvPicPr>
          <p:cNvPr id="3" name="Picture 2"/>
          <p:cNvPicPr>
            <a:picLocks noChangeAspect="1"/>
          </p:cNvPicPr>
          <p:nvPr/>
        </p:nvPicPr>
        <p:blipFill>
          <a:blip r:embed="rId3"/>
          <a:stretch>
            <a:fillRect/>
          </a:stretch>
        </p:blipFill>
        <p:spPr>
          <a:xfrm>
            <a:off x="6617672" y="3946357"/>
            <a:ext cx="1924750" cy="276726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324720" y="674640"/>
            <a:ext cx="8930160" cy="468000"/>
          </a:xfrm>
          <a:prstGeom prst="rect">
            <a:avLst/>
          </a:prstGeom>
          <a:noFill/>
          <a:ln>
            <a:noFill/>
          </a:ln>
        </p:spPr>
        <p:txBody>
          <a:bodyPr tIns="50760"/>
          <a:lstStyle/>
          <a:p>
            <a:pPr marL="399960" indent="-6120">
              <a:lnSpc>
                <a:spcPct val="100000"/>
              </a:lnSpc>
            </a:pPr>
            <a:r>
              <a:rPr lang="en-US" sz="2400" b="1" strike="noStrike" spc="-1" dirty="0">
                <a:solidFill>
                  <a:srgbClr val="000000"/>
                </a:solidFill>
                <a:uFill>
                  <a:solidFill>
                    <a:srgbClr val="FFFFFF"/>
                  </a:solidFill>
                </a:uFill>
                <a:latin typeface="Arial"/>
                <a:ea typeface="Arial"/>
              </a:rPr>
              <a:t>Tile Based </a:t>
            </a:r>
            <a:r>
              <a:rPr lang="en-US" sz="2400" b="1" strike="noStrike" spc="-1" dirty="0" smtClean="0">
                <a:solidFill>
                  <a:srgbClr val="000000"/>
                </a:solidFill>
                <a:uFill>
                  <a:solidFill>
                    <a:srgbClr val="FFFFFF"/>
                  </a:solidFill>
                </a:uFill>
                <a:latin typeface="Arial"/>
                <a:ea typeface="Arial"/>
              </a:rPr>
              <a:t>Architecture</a:t>
            </a:r>
          </a:p>
          <a:p>
            <a:pPr>
              <a:lnSpc>
                <a:spcPct val="100000"/>
              </a:lnSpc>
            </a:pPr>
            <a:r>
              <a:rPr lang="en-US" sz="2400" spc="-1" dirty="0" smtClean="0">
                <a:solidFill>
                  <a:srgbClr val="000000"/>
                </a:solidFill>
                <a:uFill>
                  <a:solidFill>
                    <a:srgbClr val="FFFFFF"/>
                  </a:solidFill>
                </a:uFill>
                <a:ea typeface="Rambla"/>
              </a:rPr>
              <a:t>     </a:t>
            </a:r>
            <a:r>
              <a:rPr lang="en-US" sz="2000" b="1" spc="-1" dirty="0" smtClean="0">
                <a:solidFill>
                  <a:srgbClr val="000000"/>
                </a:solidFill>
                <a:uFill>
                  <a:solidFill>
                    <a:srgbClr val="FFFFFF"/>
                  </a:solidFill>
                </a:uFill>
                <a:ea typeface="Rambla"/>
              </a:rPr>
              <a:t>Physical </a:t>
            </a:r>
            <a:r>
              <a:rPr lang="en-US" sz="2000" b="1" spc="-1" dirty="0">
                <a:solidFill>
                  <a:srgbClr val="000000"/>
                </a:solidFill>
                <a:uFill>
                  <a:solidFill>
                    <a:srgbClr val="FFFFFF"/>
                  </a:solidFill>
                </a:uFill>
                <a:ea typeface="Rambla"/>
              </a:rPr>
              <a:t>tile: </a:t>
            </a:r>
            <a:r>
              <a:rPr lang="en-US" sz="2000" spc="-1" dirty="0" smtClean="0">
                <a:solidFill>
                  <a:srgbClr val="000000"/>
                </a:solidFill>
                <a:uFill>
                  <a:solidFill>
                    <a:srgbClr val="FFFFFF"/>
                  </a:solidFill>
                </a:uFill>
                <a:ea typeface="Rambla"/>
              </a:rPr>
              <a:t>The </a:t>
            </a:r>
            <a:r>
              <a:rPr lang="en-US" sz="2000" spc="-1" dirty="0">
                <a:solidFill>
                  <a:srgbClr val="000000"/>
                </a:solidFill>
                <a:uFill>
                  <a:solidFill>
                    <a:srgbClr val="FFFFFF"/>
                  </a:solidFill>
                </a:uFill>
                <a:ea typeface="Rambla"/>
              </a:rPr>
              <a:t>actual data is stored in physical tiles.</a:t>
            </a:r>
            <a:endParaRPr lang="en-US" sz="2000" spc="-1" dirty="0">
              <a:solidFill>
                <a:srgbClr val="000000"/>
              </a:solidFill>
              <a:uFill>
                <a:solidFill>
                  <a:srgbClr val="FFFFFF"/>
                </a:solidFill>
              </a:uFill>
            </a:endParaRPr>
          </a:p>
        </p:txBody>
      </p:sp>
      <p:sp>
        <p:nvSpPr>
          <p:cNvPr id="131" name="CustomShape 3"/>
          <p:cNvSpPr/>
          <p:nvPr/>
        </p:nvSpPr>
        <p:spPr>
          <a:xfrm>
            <a:off x="372960" y="1299239"/>
            <a:ext cx="8133120" cy="4740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20" y="1687342"/>
            <a:ext cx="6934200" cy="4229100"/>
          </a:xfrm>
          <a:prstGeom prst="rect">
            <a:avLst/>
          </a:prstGeom>
        </p:spPr>
      </p:pic>
      <p:sp>
        <p:nvSpPr>
          <p:cNvPr id="3" name="TextBox 2"/>
          <p:cNvSpPr txBox="1"/>
          <p:nvPr/>
        </p:nvSpPr>
        <p:spPr>
          <a:xfrm>
            <a:off x="1172946" y="5935213"/>
            <a:ext cx="6733674" cy="369332"/>
          </a:xfrm>
          <a:prstGeom prst="rect">
            <a:avLst/>
          </a:prstGeom>
          <a:noFill/>
        </p:spPr>
        <p:txBody>
          <a:bodyPr wrap="square" rtlCol="0">
            <a:spAutoFit/>
          </a:bodyPr>
          <a:lstStyle/>
          <a:p>
            <a:r>
              <a:rPr lang="en-US" sz="900" dirty="0" err="1"/>
              <a:t>Arulraj</a:t>
            </a:r>
            <a:r>
              <a:rPr lang="en-US" sz="900" dirty="0"/>
              <a:t>, Joy, Andrew </a:t>
            </a:r>
            <a:r>
              <a:rPr lang="en-US" sz="900" dirty="0" err="1"/>
              <a:t>Pavlo</a:t>
            </a:r>
            <a:r>
              <a:rPr lang="en-US" sz="900" dirty="0"/>
              <a:t>, and </a:t>
            </a:r>
            <a:r>
              <a:rPr lang="en-US" sz="900" dirty="0" err="1"/>
              <a:t>Prashanth</a:t>
            </a:r>
            <a:r>
              <a:rPr lang="en-US" sz="900" dirty="0"/>
              <a:t> Menon. "Bridging the archipelago between row-stores and column-stores for hybrid workloads." </a:t>
            </a:r>
            <a:r>
              <a:rPr lang="en-US" sz="900" i="1" dirty="0"/>
              <a:t>Proceedings of the 2016 International Conference on Management of Data</a:t>
            </a:r>
            <a:r>
              <a:rPr lang="en-US" sz="900" dirty="0"/>
              <a:t>. ACM, 2016.</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365760" y="1463040"/>
            <a:ext cx="8537040" cy="2778120"/>
          </a:xfrm>
          <a:prstGeom prst="rect">
            <a:avLst/>
          </a:prstGeom>
          <a:noFill/>
          <a:ln>
            <a:noFill/>
          </a:ln>
        </p:spPr>
        <p:txBody>
          <a:bodyPr tIns="91440" bIns="91440"/>
          <a:lstStyle/>
          <a:p>
            <a:pPr>
              <a:lnSpc>
                <a:spcPct val="100000"/>
              </a:lnSpc>
            </a:pPr>
            <a:r>
              <a:rPr lang="en-US" sz="2400" b="0" strike="noStrike" spc="-1" dirty="0">
                <a:solidFill>
                  <a:srgbClr val="000000"/>
                </a:solidFill>
                <a:uFill>
                  <a:solidFill>
                    <a:srgbClr val="FFFFFF"/>
                  </a:solidFill>
                </a:uFill>
                <a:latin typeface="Arial"/>
                <a:ea typeface="Rambla"/>
              </a:rPr>
              <a:t>1. To evaluate experimentally (for the first time, ever) the potential of tile based architectures to support at least 2 non relational models.</a:t>
            </a: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2. What are the challenges, limitations and opportunities?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To implement tile based architectures on any of the two relational models</a:t>
            </a:r>
            <a:endParaRPr lang="en-US" sz="1400" b="0" strike="noStrike" spc="-1" dirty="0">
              <a:solidFill>
                <a:srgbClr val="000000"/>
              </a:solidFill>
              <a:uFill>
                <a:solidFill>
                  <a:srgbClr val="FFFFFF"/>
                </a:solidFill>
              </a:uFill>
              <a:latin typeface="Arial"/>
            </a:endParaRPr>
          </a:p>
        </p:txBody>
      </p:sp>
      <p:sp>
        <p:nvSpPr>
          <p:cNvPr id="138"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Rambla"/>
              </a:rPr>
              <a:t>Project Goal</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47160" y="1600560"/>
            <a:ext cx="8842680" cy="4118760"/>
          </a:xfrm>
          <a:prstGeom prst="rect">
            <a:avLst/>
          </a:prstGeom>
          <a:noFill/>
          <a:ln>
            <a:noFill/>
          </a:ln>
        </p:spPr>
        <p:txBody>
          <a:bodyPr lIns="254160"/>
          <a:lstStyle/>
          <a:p>
            <a:endParaRPr lang="en-US" sz="1400" b="0" strike="noStrike" spc="-1">
              <a:solidFill>
                <a:srgbClr val="000000"/>
              </a:solidFill>
              <a:uFill>
                <a:solidFill>
                  <a:srgbClr val="FFFFFF"/>
                </a:solidFill>
              </a:uFill>
              <a:latin typeface="Arial"/>
            </a:endParaRPr>
          </a:p>
        </p:txBody>
      </p:sp>
      <p:sp>
        <p:nvSpPr>
          <p:cNvPr id="140"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Schedule</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92160" y="1747080"/>
            <a:ext cx="8537040" cy="3644640"/>
          </a:xfrm>
          <a:prstGeom prst="rect">
            <a:avLst/>
          </a:prstGeom>
          <a:noFill/>
          <a:ln>
            <a:noFill/>
          </a:ln>
        </p:spPr>
        <p:txBody>
          <a:bodyPr lIns="254160"/>
          <a:lstStyle/>
          <a:p>
            <a:pPr marL="262800" indent="-8640" algn="ctr">
              <a:lnSpc>
                <a:spcPct val="150000"/>
              </a:lnSpc>
            </a:pPr>
            <a:r>
              <a:rPr lang="en-US" sz="5400" b="0" strike="noStrike" spc="-1">
                <a:solidFill>
                  <a:srgbClr val="0068B4"/>
                </a:solidFill>
                <a:uFill>
                  <a:solidFill>
                    <a:srgbClr val="FFFFFF"/>
                  </a:solidFill>
                </a:uFill>
                <a:latin typeface="Rambla"/>
                <a:ea typeface="Rambla"/>
              </a:rPr>
              <a:t>Thank you!
</a:t>
            </a:r>
            <a:r>
              <a:rPr lang="en-US" sz="4000" b="0" strike="noStrike" spc="-1">
                <a:solidFill>
                  <a:srgbClr val="0068B4"/>
                </a:solidFill>
                <a:uFill>
                  <a:solidFill>
                    <a:srgbClr val="FFFFFF"/>
                  </a:solidFill>
                </a:uFill>
                <a:latin typeface="Rambla"/>
                <a:ea typeface="Rambla"/>
              </a:rPr>
              <a:t>Questions?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0" y="1401840"/>
            <a:ext cx="8866800" cy="4818600"/>
          </a:xfrm>
          <a:prstGeom prst="rect">
            <a:avLst/>
          </a:prstGeom>
          <a:noFill/>
          <a:ln>
            <a:noFill/>
          </a:ln>
        </p:spPr>
        <p:txBody>
          <a:bodyPr lIns="254160"/>
          <a:lstStyle/>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Rodriguez, Marko A., and Peter Neubauer. "Constructions from dots and lines." </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Arulraj, Joy, Andrew Pavlo, and Prashanth Menon. "Bridging the archipelago between row-stores and column-stores for hybrid workloads.”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Francesca Bugiotti and Luca Cabibbo Dipartimento di Ingegneria Universit`a Roma Tre. “A Comparison of Data Models and APIs of NoSQL Datastores.”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Wiese, Lena. Advanced Data Management: For SQL, NoSQL, Cloud and Distributed Databases. Walter de Gruyter GmbH &amp; Co KG, 2015.</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Designing data intensive applications by Martin Kleppmann.</a:t>
            </a:r>
            <a:endParaRPr lang="en-US" sz="1400" b="0" strike="noStrike" spc="-1">
              <a:solidFill>
                <a:srgbClr val="000000"/>
              </a:solidFill>
              <a:uFill>
                <a:solidFill>
                  <a:srgbClr val="FFFFFF"/>
                </a:solidFill>
              </a:uFill>
              <a:latin typeface="Arial"/>
            </a:endParaRPr>
          </a:p>
        </p:txBody>
      </p:sp>
      <p:sp>
        <p:nvSpPr>
          <p:cNvPr id="143"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References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0" y="722880"/>
            <a:ext cx="5825520" cy="819360"/>
          </a:xfrm>
          <a:prstGeom prst="rect">
            <a:avLst/>
          </a:prstGeom>
          <a:noFill/>
          <a:ln>
            <a:noFill/>
          </a:ln>
        </p:spPr>
        <p:txBody>
          <a:bodyPr tIns="91440" bIns="91440" anchor="b"/>
          <a:lstStyle/>
          <a:p>
            <a:pPr marL="457200">
              <a:lnSpc>
                <a:spcPct val="100000"/>
              </a:lnSpc>
            </a:pPr>
            <a:r>
              <a:rPr lang="en-US" sz="3000" b="1" strike="noStrike" spc="-1">
                <a:solidFill>
                  <a:srgbClr val="000000"/>
                </a:solidFill>
                <a:uFill>
                  <a:solidFill>
                    <a:srgbClr val="FFFFFF"/>
                  </a:solidFill>
                </a:uFill>
                <a:latin typeface="Arial"/>
                <a:ea typeface="Arial"/>
              </a:rPr>
              <a:t>Structure</a:t>
            </a:r>
            <a:endParaRPr lang="en-US" sz="1400" b="0" strike="noStrike" spc="-1">
              <a:solidFill>
                <a:srgbClr val="000000"/>
              </a:solidFill>
              <a:uFill>
                <a:solidFill>
                  <a:srgbClr val="FFFFFF"/>
                </a:solidFill>
              </a:uFill>
              <a:latin typeface="Arial"/>
            </a:endParaRPr>
          </a:p>
        </p:txBody>
      </p:sp>
      <p:sp>
        <p:nvSpPr>
          <p:cNvPr id="103" name="CustomShape 2"/>
          <p:cNvSpPr/>
          <p:nvPr/>
        </p:nvSpPr>
        <p:spPr>
          <a:xfrm>
            <a:off x="1172160" y="162828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4" name="CustomShape 3"/>
          <p:cNvSpPr/>
          <p:nvPr/>
        </p:nvSpPr>
        <p:spPr>
          <a:xfrm>
            <a:off x="1211760" y="1668960"/>
            <a:ext cx="6715440" cy="75492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1. Team Presentation</a:t>
            </a:r>
            <a:endParaRPr lang="en-US" sz="1800" b="0" strike="noStrike" spc="-1">
              <a:solidFill>
                <a:srgbClr val="000000"/>
              </a:solidFill>
              <a:uFill>
                <a:solidFill>
                  <a:srgbClr val="FFFFFF"/>
                </a:solidFill>
              </a:uFill>
              <a:latin typeface="Arial"/>
            </a:endParaRPr>
          </a:p>
        </p:txBody>
      </p:sp>
      <p:sp>
        <p:nvSpPr>
          <p:cNvPr id="105" name="CustomShape 4"/>
          <p:cNvSpPr/>
          <p:nvPr/>
        </p:nvSpPr>
        <p:spPr>
          <a:xfrm>
            <a:off x="1172160" y="256536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6" name="CustomShape 5"/>
          <p:cNvSpPr/>
          <p:nvPr/>
        </p:nvSpPr>
        <p:spPr>
          <a:xfrm>
            <a:off x="1211760" y="2606400"/>
            <a:ext cx="6617160" cy="64620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2. Topic Introduction</a:t>
            </a:r>
            <a:endParaRPr lang="en-US" sz="1800" b="0" strike="noStrike" spc="-1">
              <a:solidFill>
                <a:srgbClr val="000000"/>
              </a:solidFill>
              <a:uFill>
                <a:solidFill>
                  <a:srgbClr val="FFFFFF"/>
                </a:solidFill>
              </a:uFill>
              <a:latin typeface="Arial"/>
            </a:endParaRPr>
          </a:p>
        </p:txBody>
      </p:sp>
      <p:sp>
        <p:nvSpPr>
          <p:cNvPr id="107" name="CustomShape 6"/>
          <p:cNvSpPr/>
          <p:nvPr/>
        </p:nvSpPr>
        <p:spPr>
          <a:xfrm>
            <a:off x="1172160" y="3402360"/>
            <a:ext cx="6795000" cy="1877400"/>
          </a:xfrm>
          <a:prstGeom prst="rect">
            <a:avLst/>
          </a:prstGeom>
          <a:noFill/>
          <a:ln>
            <a:noFill/>
          </a:ln>
        </p:spPr>
        <p:style>
          <a:lnRef idx="0">
            <a:scrgbClr r="0" g="0" b="0"/>
          </a:lnRef>
          <a:fillRef idx="0">
            <a:scrgbClr r="0" g="0" b="0"/>
          </a:fillRef>
          <a:effectRef idx="0">
            <a:scrgbClr r="0" g="0" b="0"/>
          </a:effectRef>
          <a:fontRef idx="minor"/>
        </p:style>
      </p:sp>
      <p:sp>
        <p:nvSpPr>
          <p:cNvPr id="108" name="CustomShape 7"/>
          <p:cNvSpPr/>
          <p:nvPr/>
        </p:nvSpPr>
        <p:spPr>
          <a:xfrm>
            <a:off x="1172160" y="3402360"/>
            <a:ext cx="6715440" cy="1931760"/>
          </a:xfrm>
          <a:prstGeom prst="rect">
            <a:avLst/>
          </a:prstGeom>
          <a:noFill/>
          <a:ln>
            <a:noFill/>
          </a:ln>
        </p:spPr>
        <p:style>
          <a:lnRef idx="0">
            <a:scrgbClr r="0" g="0" b="0"/>
          </a:lnRef>
          <a:fillRef idx="0">
            <a:scrgbClr r="0" g="0" b="0"/>
          </a:fillRef>
          <a:effectRef idx="0">
            <a:scrgbClr r="0" g="0" b="0"/>
          </a:effectRef>
          <a:fontRef idx="minor"/>
        </p:style>
        <p:txBody>
          <a:bodyPr lIns="228600" rIns="255960"/>
          <a:lstStyle/>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Introduction to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Types of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Tile architecture</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Project goal</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p:txBody>
      </p:sp>
      <p:sp>
        <p:nvSpPr>
          <p:cNvPr id="109" name="CustomShape 8"/>
          <p:cNvSpPr/>
          <p:nvPr/>
        </p:nvSpPr>
        <p:spPr>
          <a:xfrm>
            <a:off x="1172160" y="528012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10" name="CustomShape 9"/>
          <p:cNvSpPr/>
          <p:nvPr/>
        </p:nvSpPr>
        <p:spPr>
          <a:xfrm>
            <a:off x="1211760" y="5334840"/>
            <a:ext cx="6715440" cy="83628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3. Project Schedule</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35720" y="1789920"/>
            <a:ext cx="8871120" cy="4033080"/>
          </a:xfrm>
          <a:prstGeom prst="rect">
            <a:avLst/>
          </a:prstGeom>
          <a:noFill/>
          <a:ln>
            <a:noFill/>
          </a:ln>
        </p:spPr>
        <p:txBody>
          <a:bodyPr tIns="91440" bIns="91440"/>
          <a:lstStyle/>
          <a:p>
            <a:pPr>
              <a:lnSpc>
                <a:spcPct val="100000"/>
              </a:lnSpc>
            </a:pPr>
            <a:r>
              <a:rPr lang="en-US" sz="1600" b="1" strike="noStrike" spc="-1" dirty="0" err="1" smtClean="0">
                <a:solidFill>
                  <a:srgbClr val="000000"/>
                </a:solidFill>
                <a:uFill>
                  <a:solidFill>
                    <a:srgbClr val="FFFFFF"/>
                  </a:solidFill>
                </a:uFill>
                <a:latin typeface="Arial"/>
                <a:ea typeface="Arial"/>
              </a:rPr>
              <a:t>Shreeraksha</a:t>
            </a:r>
            <a:r>
              <a:rPr lang="en-US" sz="1600" b="1" strike="noStrike" spc="-1" dirty="0" smtClean="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Achutha</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presentation,</a:t>
            </a:r>
            <a:r>
              <a:rPr lang="en-US" sz="1600" b="0" strike="noStrike" spc="-1" dirty="0">
                <a:solidFill>
                  <a:srgbClr val="800000"/>
                </a:solidFill>
                <a:uFill>
                  <a:solidFill>
                    <a:srgbClr val="FFFFFF"/>
                  </a:solidFill>
                </a:uFill>
                <a:latin typeface="Arial"/>
                <a:ea typeface="Arial"/>
              </a:rPr>
              <a:t> </a:t>
            </a:r>
            <a:r>
              <a:rPr lang="en-US" sz="1600" b="0" strike="noStrike" spc="-1" dirty="0">
                <a:uFill>
                  <a:solidFill>
                    <a:srgbClr val="FFFFFF"/>
                  </a:solidFill>
                </a:uFill>
                <a:latin typeface="Arial"/>
                <a:ea typeface="Arial"/>
              </a:rPr>
              <a:t>prototypical implementation</a:t>
            </a:r>
            <a:endParaRPr lang="en-US" sz="1400" b="0" strike="noStrike" spc="-1" dirty="0">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Taranpreet</a:t>
            </a:r>
            <a:r>
              <a:rPr lang="en-US" sz="1600" b="1" strike="noStrike" spc="-1" dirty="0">
                <a:solidFill>
                  <a:srgbClr val="000000"/>
                </a:solidFill>
                <a:uFill>
                  <a:solidFill>
                    <a:srgbClr val="FFFFFF"/>
                  </a:solidFill>
                </a:uFill>
                <a:latin typeface="Arial"/>
                <a:ea typeface="Arial"/>
              </a:rPr>
              <a:t> Kaur</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Digital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Madhuri</a:t>
            </a:r>
            <a:r>
              <a:rPr lang="en-US" sz="1600" b="1" strike="noStrike" spc="-1" dirty="0">
                <a:solidFill>
                  <a:srgbClr val="000000"/>
                </a:solidFill>
                <a:uFill>
                  <a:solidFill>
                    <a:srgbClr val="FFFFFF"/>
                  </a:solidFill>
                </a:uFill>
                <a:latin typeface="Arial"/>
                <a:ea typeface="Arial"/>
              </a:rPr>
              <a:t> Nagaraj </a:t>
            </a:r>
            <a:r>
              <a:rPr lang="en-US" sz="1600" b="1" strike="noStrike" spc="-1" dirty="0" err="1">
                <a:solidFill>
                  <a:srgbClr val="000000"/>
                </a:solidFill>
                <a:uFill>
                  <a:solidFill>
                    <a:srgbClr val="FFFFFF"/>
                  </a:solidFill>
                </a:uFill>
                <a:latin typeface="Arial"/>
                <a:ea typeface="Arial"/>
              </a:rPr>
              <a:t>Hebbale</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Sindhuja</a:t>
            </a:r>
            <a:r>
              <a:rPr lang="en-US" sz="1600" b="1" strike="noStrike" spc="-1" dirty="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Madabushi</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p:txBody>
      </p:sp>
      <p:sp>
        <p:nvSpPr>
          <p:cNvPr id="112"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
Team Presentations – Roles (flexible roles)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0" y="685800"/>
            <a:ext cx="8556480" cy="71352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
        <p:nvSpPr>
          <p:cNvPr id="114" name="CustomShape 2"/>
          <p:cNvSpPr/>
          <p:nvPr/>
        </p:nvSpPr>
        <p:spPr>
          <a:xfrm>
            <a:off x="457200" y="1651680"/>
            <a:ext cx="8277480" cy="45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400" b="0" strike="noStrike" spc="-1" dirty="0" smtClean="0">
                <a:solidFill>
                  <a:srgbClr val="000000"/>
                </a:solidFill>
                <a:uFill>
                  <a:solidFill>
                    <a:srgbClr val="FFFFFF"/>
                  </a:solidFill>
                </a:uFill>
                <a:latin typeface="Arial"/>
                <a:ea typeface="Arial"/>
              </a:rPr>
              <a:t>A database </a:t>
            </a:r>
            <a:r>
              <a:rPr lang="en-US" sz="2400" b="0" strike="noStrike" spc="-1" dirty="0">
                <a:solidFill>
                  <a:srgbClr val="000000"/>
                </a:solidFill>
                <a:uFill>
                  <a:solidFill>
                    <a:srgbClr val="FFFFFF"/>
                  </a:solidFill>
                </a:uFill>
                <a:latin typeface="Arial"/>
                <a:ea typeface="Arial"/>
              </a:rPr>
              <a:t>consists of set of tables.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Each table has a predefined name and a set of predefined column names(attribute names).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Rows are tuples of values that adhere to the predefined </a:t>
            </a:r>
            <a:r>
              <a:rPr lang="en-US" sz="2400" b="0" i="1" strike="noStrike" spc="-1" dirty="0">
                <a:solidFill>
                  <a:srgbClr val="000000"/>
                </a:solidFill>
                <a:uFill>
                  <a:solidFill>
                    <a:srgbClr val="FFFFFF"/>
                  </a:solidFill>
                </a:uFill>
                <a:latin typeface="Arial"/>
                <a:ea typeface="Arial"/>
              </a:rPr>
              <a:t>schema</a:t>
            </a:r>
            <a:r>
              <a:rPr lang="en-US" sz="2400" b="0" strike="noStrike" spc="-1" dirty="0">
                <a:solidFill>
                  <a:srgbClr val="000000"/>
                </a:solidFill>
                <a:uFill>
                  <a:solidFill>
                    <a:srgbClr val="FFFFFF"/>
                  </a:solidFill>
                </a:uFill>
                <a:latin typeface="Arial"/>
                <a:ea typeface="Arial"/>
              </a:rPr>
              <a:t>.</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Each row has one or more attributes known as relational key which can identify the row in the relation.</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Definition of attribute names for set of tables is called </a:t>
            </a:r>
            <a:r>
              <a:rPr lang="en-US" sz="2400" b="0" i="1" strike="noStrike" spc="-1" dirty="0">
                <a:solidFill>
                  <a:srgbClr val="000000"/>
                </a:solidFill>
                <a:uFill>
                  <a:solidFill>
                    <a:srgbClr val="FFFFFF"/>
                  </a:solidFill>
                </a:uFill>
                <a:latin typeface="Arial"/>
                <a:ea typeface="Arial"/>
              </a:rPr>
              <a:t>relational schema.</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Relational models come under </a:t>
            </a:r>
            <a:r>
              <a:rPr lang="en-US" sz="2400" b="0" i="1" strike="noStrike" spc="-1" dirty="0">
                <a:solidFill>
                  <a:srgbClr val="000000"/>
                </a:solidFill>
                <a:uFill>
                  <a:solidFill>
                    <a:srgbClr val="FFFFFF"/>
                  </a:solidFill>
                </a:uFill>
                <a:latin typeface="Arial"/>
                <a:ea typeface="Arial"/>
              </a:rPr>
              <a:t>structured data models.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0" y="1143000"/>
            <a:ext cx="8537040" cy="3644640"/>
          </a:xfrm>
          <a:prstGeom prst="rect">
            <a:avLst/>
          </a:prstGeom>
          <a:noFill/>
          <a:ln>
            <a:noFill/>
          </a:ln>
        </p:spPr>
        <p:txBody>
          <a:bodyPr tIns="91440" bIns="91440"/>
          <a:lstStyle/>
          <a:p>
            <a:pPr>
              <a:lnSpc>
                <a:spcPct val="100000"/>
              </a:lnSpc>
            </a:pPr>
            <a:r>
              <a:rPr lang="en-US" sz="1800" b="1" strike="noStrike" spc="-1" dirty="0">
                <a:solidFill>
                  <a:srgbClr val="000000"/>
                </a:solidFill>
                <a:uFill>
                  <a:solidFill>
                    <a:srgbClr val="FFFFFF"/>
                  </a:solidFill>
                </a:uFill>
                <a:latin typeface="Arial"/>
                <a:ea typeface="Rambla"/>
              </a:rPr>
              <a:t>     Weaknesses of relational data model</a:t>
            </a:r>
            <a:r>
              <a:rPr lang="en-US" sz="600" b="1" strike="noStrike" spc="-1" dirty="0">
                <a:solidFill>
                  <a:srgbClr val="000000"/>
                </a:solidFill>
                <a:uFill>
                  <a:solidFill>
                    <a:srgbClr val="FFFFFF"/>
                  </a:solidFill>
                </a:uFill>
                <a:latin typeface="Arial"/>
                <a:ea typeface="Rambla"/>
              </a:rPr>
              <a:t>[WIE16]</a:t>
            </a:r>
            <a:r>
              <a:rPr lang="en-US" sz="1800" b="1" strike="noStrike" spc="-1" dirty="0">
                <a:solidFill>
                  <a:srgbClr val="000000"/>
                </a:solidFill>
                <a:uFill>
                  <a:solidFill>
                    <a:srgbClr val="FFFFFF"/>
                  </a:solidFill>
                </a:uFill>
                <a:latin typeface="Arial"/>
                <a:ea typeface="Rambla"/>
              </a:rPr>
              <a:t>:</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Inadequate representation of </a:t>
            </a:r>
            <a:r>
              <a:rPr lang="en-US" sz="1800" b="1" strike="noStrike" spc="-1" dirty="0" smtClean="0">
                <a:solidFill>
                  <a:srgbClr val="000000"/>
                </a:solidFill>
                <a:uFill>
                  <a:solidFill>
                    <a:srgbClr val="FFFFFF"/>
                  </a:solidFill>
                </a:uFill>
                <a:latin typeface="Arial"/>
                <a:ea typeface="Rambla"/>
              </a:rPr>
              <a:t>data for certain use cases: </a:t>
            </a:r>
            <a:r>
              <a:rPr lang="en-US" sz="1800" b="0" strike="noStrike" spc="-1" dirty="0">
                <a:solidFill>
                  <a:srgbClr val="000000"/>
                </a:solidFill>
                <a:uFill>
                  <a:solidFill>
                    <a:srgbClr val="FFFFFF"/>
                  </a:solidFill>
                </a:uFill>
                <a:latin typeface="Arial"/>
                <a:ea typeface="Rambla"/>
              </a:rPr>
              <a:t>Data is more complex in real world and </a:t>
            </a:r>
            <a:r>
              <a:rPr lang="en-US" spc="-1" dirty="0" smtClean="0">
                <a:solidFill>
                  <a:srgbClr val="000000"/>
                </a:solidFill>
                <a:uFill>
                  <a:solidFill>
                    <a:srgbClr val="FFFFFF"/>
                  </a:solidFill>
                </a:uFill>
                <a:latin typeface="Arial"/>
                <a:ea typeface="Rambla"/>
              </a:rPr>
              <a:t>and relational model is not best suited in some cases</a:t>
            </a:r>
            <a:r>
              <a:rPr lang="en-US" spc="-1" dirty="0">
                <a:solidFill>
                  <a:srgbClr val="000000"/>
                </a:solidFill>
                <a:uFill>
                  <a:solidFill>
                    <a:srgbClr val="FFFFFF"/>
                  </a:solidFill>
                </a:uFill>
                <a:latin typeface="Arial"/>
                <a:ea typeface="Rambla"/>
              </a:rPr>
              <a:t> </a:t>
            </a:r>
            <a:r>
              <a:rPr lang="en-US" spc="-1" dirty="0" smtClean="0">
                <a:solidFill>
                  <a:srgbClr val="000000"/>
                </a:solidFill>
                <a:uFill>
                  <a:solidFill>
                    <a:srgbClr val="FFFFFF"/>
                  </a:solidFill>
                </a:uFill>
                <a:latin typeface="Arial"/>
                <a:ea typeface="Rambla"/>
              </a:rPr>
              <a:t>like key word search, etc.</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Semantic Overloading: </a:t>
            </a:r>
            <a:r>
              <a:rPr lang="en-US" sz="1800" b="0" strike="noStrike" spc="-1" dirty="0">
                <a:solidFill>
                  <a:srgbClr val="000000"/>
                </a:solidFill>
                <a:uFill>
                  <a:solidFill>
                    <a:srgbClr val="FFFFFF"/>
                  </a:solidFill>
                </a:uFill>
                <a:latin typeface="Arial"/>
                <a:ea typeface="Rambla"/>
              </a:rPr>
              <a:t>Both entities and relationships are contained relation schemas. That is, there is no mechanism for differentiation between entities and relationships.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Weak support for recursion: </a:t>
            </a:r>
            <a:r>
              <a:rPr lang="en-US" sz="1800" b="0" strike="noStrike" spc="-1" dirty="0">
                <a:solidFill>
                  <a:srgbClr val="000000"/>
                </a:solidFill>
                <a:uFill>
                  <a:solidFill>
                    <a:srgbClr val="FFFFFF"/>
                  </a:solidFill>
                </a:uFill>
                <a:latin typeface="Arial"/>
                <a:ea typeface="Rambla"/>
              </a:rPr>
              <a:t>Recursive query is used to compute the transitive closure of some table attributes. Although relational algebra can be extended by unary transitive closure operation, expressing recursion in the query, it is still costly to compute in real RDBMS.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Homogeneity</a:t>
            </a:r>
            <a:r>
              <a:rPr lang="en-US" sz="1800" b="1" strike="noStrike" spc="-1" dirty="0" smtClean="0">
                <a:solidFill>
                  <a:srgbClr val="000000"/>
                </a:solidFill>
                <a:uFill>
                  <a:solidFill>
                    <a:srgbClr val="FFFFFF"/>
                  </a:solidFill>
                </a:uFill>
                <a:latin typeface="Arial"/>
                <a:ea typeface="Rambla"/>
              </a:rPr>
              <a:t>: </a:t>
            </a:r>
            <a:r>
              <a:rPr lang="en-US" sz="1800" strike="noStrike" spc="-1" dirty="0" smtClean="0">
                <a:solidFill>
                  <a:srgbClr val="000000"/>
                </a:solidFill>
                <a:uFill>
                  <a:solidFill>
                    <a:srgbClr val="FFFFFF"/>
                  </a:solidFill>
                </a:uFill>
                <a:latin typeface="Arial"/>
                <a:ea typeface="Rambla"/>
              </a:rPr>
              <a:t>Fixed schema is a constraint, for relational model, we need schema before data.</a:t>
            </a:r>
            <a:r>
              <a:rPr lang="en-US" sz="1800" strike="noStrike" spc="-1" dirty="0">
                <a:solidFill>
                  <a:srgbClr val="000000"/>
                </a:solidFill>
                <a:uFill>
                  <a:solidFill>
                    <a:srgbClr val="FFFFFF"/>
                  </a:solidFill>
                </a:uFill>
                <a:latin typeface="Arial"/>
                <a:ea typeface="Rambla"/>
              </a:rPr>
              <a:t>	</a:t>
            </a:r>
            <a:endParaRPr lang="en-US" sz="140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sp>
        <p:nvSpPr>
          <p:cNvPr id="116"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Introduction to Non-Relational Data Models</a:t>
            </a:r>
            <a:endParaRPr lang="en-US" sz="1400" b="0" strike="noStrike" spc="-1">
              <a:solidFill>
                <a:srgbClr val="000000"/>
              </a:solidFill>
              <a:uFill>
                <a:solidFill>
                  <a:srgbClr val="FFFFFF"/>
                </a:solidFill>
              </a:uFill>
              <a:latin typeface="Arial"/>
            </a:endParaRPr>
          </a:p>
        </p:txBody>
      </p:sp>
      <p:sp>
        <p:nvSpPr>
          <p:cNvPr id="118" name="CustomShape 2"/>
          <p:cNvSpPr/>
          <p:nvPr/>
        </p:nvSpPr>
        <p:spPr>
          <a:xfrm>
            <a:off x="402480" y="2012040"/>
            <a:ext cx="1014120" cy="524520"/>
          </a:xfrm>
          <a:prstGeom prst="rect">
            <a:avLst/>
          </a:prstGeom>
          <a:noFill/>
          <a:ln>
            <a:noFill/>
          </a:ln>
        </p:spPr>
        <p:style>
          <a:lnRef idx="0">
            <a:scrgbClr r="0" g="0" b="0"/>
          </a:lnRef>
          <a:fillRef idx="0">
            <a:scrgbClr r="0" g="0" b="0"/>
          </a:fillRef>
          <a:effectRef idx="0">
            <a:scrgbClr r="0" g="0" b="0"/>
          </a:effectRef>
          <a:fontRef idx="minor"/>
        </p:style>
      </p:sp>
      <p:sp>
        <p:nvSpPr>
          <p:cNvPr id="119" name="CustomShape 3"/>
          <p:cNvSpPr/>
          <p:nvPr/>
        </p:nvSpPr>
        <p:spPr>
          <a:xfrm>
            <a:off x="553320" y="1383480"/>
            <a:ext cx="7747920" cy="48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NoSQL databases are used for storage and retrieval of data that is modelled in means other than tabular relations.</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These are semi structured or unstructured data models.</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Data can be defined in the form of documents (XML, JSON), graphs, key-value pairs, etc.</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NoSQL databases have schema flexibility (generally).</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Used for managing persistent data from data sources like World Wide Web for which traditional RDBMS is not well suited. </a:t>
            </a:r>
            <a:endParaRPr lang="en-US" sz="1800" b="0" strike="noStrike" spc="-1">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a:solidFill>
                  <a:srgbClr val="000000"/>
                </a:solidFill>
                <a:uFill>
                  <a:solidFill>
                    <a:srgbClr val="FFFFFF"/>
                  </a:solidFill>
                </a:uFill>
                <a:latin typeface="Arial"/>
                <a:ea typeface="Arial"/>
              </a:rPr>
              <a:t>No Normalization is required for data.</a:t>
            </a:r>
            <a:endParaRPr lang="en-US" sz="1800" b="0" strike="noStrike" spc="-1">
              <a:solidFill>
                <a:srgbClr val="000000"/>
              </a:solidFill>
              <a:uFill>
                <a:solidFill>
                  <a:srgbClr val="FFFFFF"/>
                </a:solidFill>
              </a:uFill>
              <a:latin typeface="Arial"/>
            </a:endParaRPr>
          </a:p>
          <a:p>
            <a:pPr>
              <a:lnSpc>
                <a:spcPct val="100000"/>
              </a:lnSpc>
            </a:pP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0" y="1143000"/>
            <a:ext cx="8605440" cy="4717440"/>
          </a:xfrm>
          <a:prstGeom prst="rect">
            <a:avLst/>
          </a:prstGeom>
          <a:noFill/>
          <a:ln>
            <a:noFill/>
          </a:ln>
        </p:spPr>
        <p:txBody>
          <a:bodyPr tIns="91440" bIns="91440"/>
          <a:lstStyle/>
          <a:p>
            <a:pPr marL="434520" indent="-51480">
              <a:lnSpc>
                <a:spcPct val="150000"/>
              </a:lnSpc>
              <a:buClr>
                <a:srgbClr val="000000"/>
              </a:buClr>
              <a:buSzPct val="144000"/>
              <a:buFont typeface="Arial"/>
              <a:buChar char="•"/>
            </a:pPr>
            <a:r>
              <a:rPr lang="en-US" sz="1800" b="0" strike="noStrike" spc="-1">
                <a:solidFill>
                  <a:srgbClr val="000000"/>
                </a:solidFill>
                <a:uFill>
                  <a:solidFill>
                    <a:srgbClr val="FFFFFF"/>
                  </a:solidFill>
                </a:uFill>
                <a:latin typeface="Arial"/>
                <a:ea typeface="Arial"/>
              </a:rPr>
              <a:t> </a:t>
            </a:r>
            <a:r>
              <a:rPr lang="en-US" sz="2400" b="0" strike="noStrike" spc="-1">
                <a:solidFill>
                  <a:srgbClr val="000000"/>
                </a:solidFill>
                <a:uFill>
                  <a:solidFill>
                    <a:srgbClr val="FFFFFF"/>
                  </a:solidFill>
                </a:uFill>
                <a:latin typeface="Arial"/>
                <a:ea typeface="Arial"/>
              </a:rPr>
              <a:t>Graph Databases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Key Value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Document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Extensible record stores</a:t>
            </a:r>
            <a:endParaRPr lang="en-US" sz="1400" b="0" strike="noStrike" spc="-1">
              <a:solidFill>
                <a:srgbClr val="000000"/>
              </a:solidFill>
              <a:uFill>
                <a:solidFill>
                  <a:srgbClr val="FFFFFF"/>
                </a:solidFill>
              </a:uFill>
              <a:latin typeface="Arial"/>
            </a:endParaRPr>
          </a:p>
          <a:p>
            <a:pPr marL="382680">
              <a:lnSpc>
                <a:spcPct val="100000"/>
              </a:lnSpc>
            </a:pPr>
            <a:r>
              <a:rPr lang="en-US" sz="2400" b="0" strike="noStrike" spc="-1">
                <a:solidFill>
                  <a:srgbClr val="000000"/>
                </a:solidFill>
                <a:uFill>
                  <a:solidFill>
                    <a:srgbClr val="FFFFFF"/>
                  </a:solidFill>
                </a:uFill>
                <a:latin typeface="Arial"/>
                <a:ea typeface="Arial"/>
              </a:rPr>
              <a:t>And many more…</a:t>
            </a:r>
            <a:endParaRPr lang="en-US" sz="1400" b="0" strike="noStrike" spc="-1">
              <a:solidFill>
                <a:srgbClr val="000000"/>
              </a:solidFill>
              <a:uFill>
                <a:solidFill>
                  <a:srgbClr val="FFFFFF"/>
                </a:solidFill>
              </a:uFill>
              <a:latin typeface="Arial"/>
            </a:endParaRPr>
          </a:p>
        </p:txBody>
      </p:sp>
      <p:sp>
        <p:nvSpPr>
          <p:cNvPr id="121"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91800" y="1283400"/>
            <a:ext cx="8874000" cy="1362960"/>
          </a:xfrm>
          <a:prstGeom prst="rect">
            <a:avLst/>
          </a:prstGeom>
          <a:noFill/>
          <a:ln>
            <a:noFill/>
          </a:ln>
        </p:spPr>
        <p:txBody>
          <a:bodyPr tIns="91440" bIns="91440"/>
          <a:lstStyle/>
          <a:p>
            <a:pPr>
              <a:lnSpc>
                <a:spcPct val="100000"/>
              </a:lnSpc>
            </a:pPr>
            <a:r>
              <a:rPr lang="en-US" sz="1800" b="1" strike="noStrike" spc="-1">
                <a:solidFill>
                  <a:srgbClr val="000000"/>
                </a:solidFill>
                <a:uFill>
                  <a:solidFill>
                    <a:srgbClr val="FFFFFF"/>
                  </a:solidFill>
                </a:uFill>
                <a:latin typeface="Arial"/>
                <a:ea typeface="Arial"/>
              </a:rPr>
              <a:t>Graph Databases: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Optimized for efficient processing of dense, interrelated datasets.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Common types of graphs supported by the graph system are  directed, labeled, attributed, multi-graphs known as property graphs.</a:t>
            </a:r>
            <a:endParaRPr lang="en-US" sz="3200" b="0" strike="noStrike" spc="-1">
              <a:solidFill>
                <a:srgbClr val="000000"/>
              </a:solidFill>
              <a:uFill>
                <a:solidFill>
                  <a:srgbClr val="FFFFFF"/>
                </a:solidFill>
              </a:uFill>
              <a:latin typeface="Arial"/>
            </a:endParaRPr>
          </a:p>
        </p:txBody>
      </p:sp>
      <p:sp>
        <p:nvSpPr>
          <p:cNvPr id="123" name="TextShape 2"/>
          <p:cNvSpPr txBox="1"/>
          <p:nvPr/>
        </p:nvSpPr>
        <p:spPr>
          <a:xfrm>
            <a:off x="0" y="714240"/>
            <a:ext cx="8781840" cy="649080"/>
          </a:xfrm>
          <a:prstGeom prst="rect">
            <a:avLst/>
          </a:prstGeom>
          <a:noFill/>
          <a:ln>
            <a:noFill/>
          </a:ln>
        </p:spPr>
        <p:txBody>
          <a:bodyPr tIns="91440" bIns="91440"/>
          <a:lstStyle/>
          <a:p>
            <a:pPr>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pic>
        <p:nvPicPr>
          <p:cNvPr id="124" name="Picture 13"/>
          <p:cNvPicPr/>
          <p:nvPr/>
        </p:nvPicPr>
        <p:blipFill>
          <a:blip r:embed="rId2"/>
          <a:stretch/>
        </p:blipFill>
        <p:spPr>
          <a:xfrm>
            <a:off x="854280" y="2514600"/>
            <a:ext cx="6388560" cy="3945960"/>
          </a:xfrm>
          <a:prstGeom prst="rect">
            <a:avLst/>
          </a:prstGeom>
          <a:ln>
            <a:noFill/>
          </a:ln>
        </p:spPr>
      </p:pic>
      <p:sp>
        <p:nvSpPr>
          <p:cNvPr id="2" name="TextBox 1"/>
          <p:cNvSpPr txBox="1"/>
          <p:nvPr/>
        </p:nvSpPr>
        <p:spPr>
          <a:xfrm>
            <a:off x="565020" y="6457492"/>
            <a:ext cx="7927560" cy="400110"/>
          </a:xfrm>
          <a:prstGeom prst="rect">
            <a:avLst/>
          </a:prstGeom>
          <a:noFill/>
        </p:spPr>
        <p:txBody>
          <a:bodyPr wrap="square" rtlCol="0">
            <a:spAutoFit/>
          </a:bodyPr>
          <a:lstStyle/>
          <a:p>
            <a:r>
              <a:rPr lang="en-US" sz="1000" dirty="0"/>
              <a:t>Rodriguez, Marko A., and Peter </a:t>
            </a:r>
            <a:r>
              <a:rPr lang="en-US" sz="1000" dirty="0" err="1"/>
              <a:t>Neubauer</a:t>
            </a:r>
            <a:r>
              <a:rPr lang="en-US" sz="1000" dirty="0"/>
              <a:t>. "Constructions from dots and lines." </a:t>
            </a:r>
            <a:r>
              <a:rPr lang="en-US" sz="1000" i="1" dirty="0"/>
              <a:t>Bulletin of the American Society for Information Science and Technology</a:t>
            </a:r>
            <a:r>
              <a:rPr lang="en-US" sz="1000" dirty="0"/>
              <a:t> 36.6 (2010): 35-41.</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421200" y="686160"/>
            <a:ext cx="8879040" cy="588600"/>
          </a:xfrm>
          <a:prstGeom prst="rect">
            <a:avLst/>
          </a:prstGeom>
          <a:noFill/>
          <a:ln>
            <a:noFill/>
          </a:ln>
        </p:spPr>
        <p:txBody>
          <a:bodyPr tIns="91440" bIns="91440" anchor="b"/>
          <a:lstStyle/>
          <a:p>
            <a:pPr marL="457200">
              <a:lnSpc>
                <a:spcPct val="100000"/>
              </a:lnSpc>
            </a:pPr>
            <a:r>
              <a:rPr lang="en-US" sz="2400" b="1" strike="noStrike" spc="-1" dirty="0">
                <a:solidFill>
                  <a:srgbClr val="000000"/>
                </a:solidFill>
                <a:uFill>
                  <a:solidFill>
                    <a:srgbClr val="FFFFFF"/>
                  </a:solidFill>
                </a:uFill>
                <a:latin typeface="Arial"/>
                <a:ea typeface="Arial"/>
              </a:rPr>
              <a:t>Types of Non-Relational Databases</a:t>
            </a:r>
            <a:endParaRPr lang="en-US" sz="1400" b="0" strike="noStrike" spc="-1" dirty="0">
              <a:solidFill>
                <a:srgbClr val="000000"/>
              </a:solidFill>
              <a:uFill>
                <a:solidFill>
                  <a:srgbClr val="FFFFFF"/>
                </a:solidFill>
              </a:uFill>
              <a:latin typeface="Arial"/>
            </a:endParaRPr>
          </a:p>
        </p:txBody>
      </p:sp>
      <p:sp>
        <p:nvSpPr>
          <p:cNvPr id="126" name="TextShape 2"/>
          <p:cNvSpPr txBox="1"/>
          <p:nvPr/>
        </p:nvSpPr>
        <p:spPr>
          <a:xfrm>
            <a:off x="0" y="1275480"/>
            <a:ext cx="7836120" cy="4716000"/>
          </a:xfrm>
          <a:prstGeom prst="rect">
            <a:avLst/>
          </a:prstGeom>
          <a:noFill/>
          <a:ln>
            <a:noFill/>
          </a:ln>
        </p:spPr>
        <p:txBody>
          <a:bodyPr tIns="91440" bIns="91440"/>
          <a:lstStyle/>
          <a:p>
            <a:pPr marL="228600">
              <a:lnSpc>
                <a:spcPct val="100000"/>
              </a:lnSpc>
            </a:pPr>
            <a:r>
              <a:rPr lang="en-US" sz="1800" b="1" strike="noStrike" spc="-1" dirty="0">
                <a:solidFill>
                  <a:srgbClr val="000000"/>
                </a:solidFill>
                <a:uFill>
                  <a:solidFill>
                    <a:srgbClr val="FFFFFF"/>
                  </a:solidFill>
                </a:uFill>
                <a:latin typeface="Arial"/>
                <a:ea typeface="Arial"/>
              </a:rPr>
              <a:t>Key Value stores:</a:t>
            </a:r>
            <a:r>
              <a:rPr lang="en-US" sz="1800" b="0" strike="noStrike" spc="-1" dirty="0">
                <a:solidFill>
                  <a:srgbClr val="000000"/>
                </a:solidFill>
                <a:uFill>
                  <a:solidFill>
                    <a:srgbClr val="FFFFFF"/>
                  </a:solidFill>
                </a:uFill>
                <a:latin typeface="Arial"/>
                <a:ea typeface="Arial"/>
              </a:rPr>
              <a:t> </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Schema </a:t>
            </a:r>
            <a:r>
              <a:rPr lang="en-US" sz="1800" b="0" strike="noStrike" spc="-1" dirty="0">
                <a:solidFill>
                  <a:srgbClr val="000000"/>
                </a:solidFill>
                <a:uFill>
                  <a:solidFill>
                    <a:srgbClr val="FFFFFF"/>
                  </a:solidFill>
                </a:uFill>
                <a:latin typeface="Arial"/>
                <a:ea typeface="Arial"/>
              </a:rPr>
              <a:t>less collection of key value </a:t>
            </a:r>
            <a:r>
              <a:rPr lang="en-US" sz="1800" b="0" strike="noStrike" spc="-1" dirty="0" smtClean="0">
                <a:solidFill>
                  <a:srgbClr val="000000"/>
                </a:solidFill>
                <a:uFill>
                  <a:solidFill>
                    <a:srgbClr val="FFFFFF"/>
                  </a:solidFill>
                </a:uFill>
                <a:latin typeface="Arial"/>
                <a:ea typeface="Arial"/>
              </a:rPr>
              <a:t>pairs.</a:t>
            </a:r>
          </a:p>
          <a:p>
            <a:pPr marL="514440" indent="-285480">
              <a:lnSpc>
                <a:spcPct val="100000"/>
              </a:lnSpc>
              <a:buClr>
                <a:srgbClr val="000000"/>
              </a:buClr>
              <a:buFont typeface="Arial"/>
              <a:buChar char="•"/>
            </a:pPr>
            <a:r>
              <a:rPr lang="en-US" sz="1800" b="0" strike="noStrike" spc="-1" dirty="0" err="1" smtClean="0">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err="1">
                <a:solidFill>
                  <a:srgbClr val="000000"/>
                </a:solidFill>
                <a:uFill>
                  <a:solidFill>
                    <a:srgbClr val="FFFFFF"/>
                  </a:solidFill>
                </a:uFill>
                <a:latin typeface="Arial"/>
                <a:ea typeface="Arial"/>
              </a:rPr>
              <a:t>Redis</a:t>
            </a:r>
            <a:r>
              <a:rPr lang="en-US" sz="1800" b="0" strike="noStrike" spc="-1" dirty="0">
                <a:solidFill>
                  <a:srgbClr val="000000"/>
                </a:solidFill>
                <a:uFill>
                  <a:solidFill>
                    <a:srgbClr val="FFFFFF"/>
                  </a:solidFill>
                </a:uFill>
                <a:latin typeface="Arial"/>
                <a:ea typeface="Arial"/>
              </a:rPr>
              <a:t>, Oracle NoSQL.</a:t>
            </a:r>
            <a:endParaRPr lang="en-US" sz="3200" b="0" strike="noStrike" spc="-1" dirty="0">
              <a:solidFill>
                <a:srgbClr val="000000"/>
              </a:solidFill>
              <a:uFill>
                <a:solidFill>
                  <a:srgbClr val="FFFFFF"/>
                </a:solidFill>
              </a:uFill>
              <a:latin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r>
              <a:rPr lang="en-US" sz="1800" b="1" strike="noStrike" spc="-1" dirty="0" smtClean="0">
                <a:solidFill>
                  <a:srgbClr val="000000"/>
                </a:solidFill>
                <a:uFill>
                  <a:solidFill>
                    <a:srgbClr val="FFFFFF"/>
                  </a:solidFill>
                </a:uFill>
                <a:latin typeface="Arial"/>
                <a:ea typeface="Arial"/>
              </a:rPr>
              <a:t>Document </a:t>
            </a:r>
            <a:r>
              <a:rPr lang="en-US" sz="1800" b="1" strike="noStrike" spc="-1" dirty="0">
                <a:solidFill>
                  <a:srgbClr val="000000"/>
                </a:solidFill>
                <a:uFill>
                  <a:solidFill>
                    <a:srgbClr val="FFFFFF"/>
                  </a:solidFill>
                </a:uFill>
                <a:latin typeface="Arial"/>
                <a:ea typeface="Arial"/>
              </a:rPr>
              <a:t>Stores: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Documents are the basic unit of data.</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Documents can </a:t>
            </a:r>
            <a:r>
              <a:rPr lang="en-US" sz="1800" b="0" strike="noStrike" spc="-1" dirty="0">
                <a:solidFill>
                  <a:srgbClr val="000000"/>
                </a:solidFill>
                <a:uFill>
                  <a:solidFill>
                    <a:srgbClr val="FFFFFF"/>
                  </a:solidFill>
                </a:uFill>
                <a:latin typeface="Arial"/>
                <a:ea typeface="Arial"/>
              </a:rPr>
              <a:t>comprise of scalar values, </a:t>
            </a:r>
            <a:r>
              <a:rPr lang="en-US" sz="1800" b="0" strike="noStrike" spc="-1" dirty="0" smtClean="0">
                <a:solidFill>
                  <a:srgbClr val="000000"/>
                </a:solidFill>
                <a:uFill>
                  <a:solidFill>
                    <a:srgbClr val="FFFFFF"/>
                  </a:solidFill>
                </a:uFill>
                <a:latin typeface="Arial"/>
                <a:ea typeface="Arial"/>
              </a:rPr>
              <a:t>lists </a:t>
            </a:r>
            <a:r>
              <a:rPr lang="en-US" sz="1800" b="0" strike="noStrike" spc="-1" dirty="0">
                <a:solidFill>
                  <a:srgbClr val="000000"/>
                </a:solidFill>
                <a:uFill>
                  <a:solidFill>
                    <a:srgbClr val="FFFFFF"/>
                  </a:solidFill>
                </a:uFill>
                <a:latin typeface="Arial"/>
                <a:ea typeface="Arial"/>
              </a:rPr>
              <a:t>and </a:t>
            </a:r>
            <a:endParaRPr lang="en-US" sz="1800" b="0" strike="noStrike" spc="-1" dirty="0" smtClean="0">
              <a:solidFill>
                <a:srgbClr val="000000"/>
              </a:solidFill>
              <a:uFill>
                <a:solidFill>
                  <a:srgbClr val="FFFFFF"/>
                </a:solidFill>
              </a:uFill>
              <a:latin typeface="Arial"/>
              <a:ea typeface="Arial"/>
            </a:endParaRPr>
          </a:p>
          <a:p>
            <a:pPr marL="228960">
              <a:lnSpc>
                <a:spcPct val="100000"/>
              </a:lnSpc>
              <a:buClr>
                <a:srgbClr val="000000"/>
              </a:buClr>
            </a:pPr>
            <a:r>
              <a:rPr lang="en-US" spc="-1" dirty="0" smtClean="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nested </a:t>
            </a:r>
            <a:r>
              <a:rPr lang="en-US" sz="1800" b="0" strike="noStrike" spc="-1" dirty="0">
                <a:solidFill>
                  <a:srgbClr val="000000"/>
                </a:solidFill>
                <a:uFill>
                  <a:solidFill>
                    <a:srgbClr val="FFFFFF"/>
                  </a:solidFill>
                </a:uFill>
                <a:latin typeface="Arial"/>
                <a:ea typeface="Arial"/>
              </a:rPr>
              <a:t>documents.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err="1">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MongoDB</a:t>
            </a:r>
            <a:endParaRPr lang="en-US" sz="32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5705024" y="1274760"/>
            <a:ext cx="3174016" cy="2147751"/>
          </a:xfrm>
          <a:prstGeom prst="rect">
            <a:avLst/>
          </a:prstGeom>
        </p:spPr>
      </p:pic>
      <p:pic>
        <p:nvPicPr>
          <p:cNvPr id="3" name="Picture 2"/>
          <p:cNvPicPr>
            <a:picLocks noChangeAspect="1"/>
          </p:cNvPicPr>
          <p:nvPr/>
        </p:nvPicPr>
        <p:blipFill>
          <a:blip r:embed="rId3"/>
          <a:stretch>
            <a:fillRect/>
          </a:stretch>
        </p:blipFill>
        <p:spPr>
          <a:xfrm>
            <a:off x="6325626" y="3906999"/>
            <a:ext cx="2553414" cy="1964165"/>
          </a:xfrm>
          <a:prstGeom prst="rect">
            <a:avLst/>
          </a:prstGeom>
        </p:spPr>
      </p:pic>
      <p:sp>
        <p:nvSpPr>
          <p:cNvPr id="4" name="TextBox 3"/>
          <p:cNvSpPr txBox="1"/>
          <p:nvPr/>
        </p:nvSpPr>
        <p:spPr>
          <a:xfrm>
            <a:off x="5825124" y="3404833"/>
            <a:ext cx="2933816" cy="246221"/>
          </a:xfrm>
          <a:prstGeom prst="rect">
            <a:avLst/>
          </a:prstGeom>
          <a:noFill/>
        </p:spPr>
        <p:txBody>
          <a:bodyPr wrap="none" rtlCol="0">
            <a:spAutoFit/>
          </a:bodyPr>
          <a:lstStyle/>
          <a:p>
            <a:r>
              <a:rPr lang="en-US" sz="1000" dirty="0" smtClean="0"/>
              <a:t>https://</a:t>
            </a:r>
            <a:r>
              <a:rPr lang="en-US" sz="1000" dirty="0" err="1" smtClean="0"/>
              <a:t>en.wikipedia.org</a:t>
            </a:r>
            <a:r>
              <a:rPr lang="en-US" sz="1000" dirty="0" smtClean="0"/>
              <a:t>/wiki/Key-</a:t>
            </a:r>
            <a:r>
              <a:rPr lang="en-US" sz="1000" dirty="0" err="1" smtClean="0"/>
              <a:t>value_database</a:t>
            </a:r>
            <a:endParaRPr lang="en-US" sz="1000" dirty="0"/>
          </a:p>
        </p:txBody>
      </p:sp>
      <p:sp>
        <p:nvSpPr>
          <p:cNvPr id="5" name="TextBox 4"/>
          <p:cNvSpPr txBox="1"/>
          <p:nvPr/>
        </p:nvSpPr>
        <p:spPr>
          <a:xfrm>
            <a:off x="5510679" y="5595741"/>
            <a:ext cx="3633272" cy="369332"/>
          </a:xfrm>
          <a:prstGeom prst="rect">
            <a:avLst/>
          </a:prstGeom>
          <a:noFill/>
        </p:spPr>
        <p:txBody>
          <a:bodyPr wrap="square" rtlCol="0">
            <a:spAutoFit/>
          </a:bodyPr>
          <a:lstStyle/>
          <a:p>
            <a:r>
              <a:rPr lang="en-US" sz="900" dirty="0" smtClean="0"/>
              <a:t>http://</a:t>
            </a:r>
            <a:r>
              <a:rPr lang="en-US" sz="900" dirty="0" err="1" smtClean="0"/>
              <a:t>greachconf.com</a:t>
            </a:r>
            <a:r>
              <a:rPr lang="en-US" sz="900" dirty="0" smtClean="0"/>
              <a:t>/speakers/</a:t>
            </a:r>
            <a:r>
              <a:rPr lang="en-US" sz="900" dirty="0" err="1" smtClean="0"/>
              <a:t>jennifer</a:t>
            </a:r>
            <a:r>
              <a:rPr lang="en-US" sz="900" dirty="0" smtClean="0"/>
              <a:t>-</a:t>
            </a:r>
            <a:r>
              <a:rPr lang="en-US" sz="900" dirty="0" err="1" smtClean="0"/>
              <a:t>strater</a:t>
            </a:r>
            <a:r>
              <a:rPr lang="en-US" sz="900" dirty="0" smtClean="0"/>
              <a:t>-no-nonsense-</a:t>
            </a:r>
            <a:r>
              <a:rPr lang="en-US" sz="900" dirty="0" err="1" smtClean="0"/>
              <a:t>nosql</a:t>
            </a:r>
            <a:r>
              <a:rPr lang="en-US" dirty="0" smtClean="0"/>
              <a: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633</TotalTime>
  <Words>758</Words>
  <Application>Microsoft Macintosh PowerPoint</Application>
  <PresentationFormat>On-screen Show (4:3)</PresentationFormat>
  <Paragraphs>125</Paragraphs>
  <Slides>16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DejaVu Sans</vt:lpstr>
      <vt:lpstr>Lucida Sans</vt:lpstr>
      <vt:lpstr>Rambla</vt:lpstr>
      <vt:lpstr>Symbol</vt:lpstr>
      <vt:lpstr>Times New Roman</vt:lpstr>
      <vt:lpstr>Wingdings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Non-Relational Databases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Tiles and Non-relational Models</dc:title>
  <dc:subject/>
  <dc:creator/>
  <dc:description/>
  <cp:lastModifiedBy>Sindhuja Madabushi</cp:lastModifiedBy>
  <cp:revision>34</cp:revision>
  <dcterms:modified xsi:type="dcterms:W3CDTF">2017-04-26T19:25:58Z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15</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